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0"/>
  </p:notesMasterIdLst>
  <p:sldIdLst>
    <p:sldId id="256" r:id="rId2"/>
    <p:sldId id="260" r:id="rId3"/>
    <p:sldId id="261" r:id="rId4"/>
    <p:sldId id="293" r:id="rId5"/>
    <p:sldId id="294" r:id="rId6"/>
    <p:sldId id="298" r:id="rId7"/>
    <p:sldId id="317" r:id="rId8"/>
    <p:sldId id="295" r:id="rId9"/>
    <p:sldId id="296" r:id="rId10"/>
    <p:sldId id="297" r:id="rId11"/>
    <p:sldId id="299" r:id="rId12"/>
    <p:sldId id="300" r:id="rId13"/>
    <p:sldId id="316" r:id="rId14"/>
    <p:sldId id="303" r:id="rId15"/>
    <p:sldId id="327" r:id="rId16"/>
    <p:sldId id="330" r:id="rId17"/>
    <p:sldId id="328" r:id="rId18"/>
    <p:sldId id="329" r:id="rId19"/>
    <p:sldId id="305" r:id="rId20"/>
    <p:sldId id="308" r:id="rId21"/>
    <p:sldId id="310" r:id="rId22"/>
    <p:sldId id="311" r:id="rId23"/>
    <p:sldId id="312" r:id="rId24"/>
    <p:sldId id="301" r:id="rId25"/>
    <p:sldId id="302" r:id="rId26"/>
    <p:sldId id="313" r:id="rId27"/>
    <p:sldId id="304" r:id="rId28"/>
    <p:sldId id="315" r:id="rId29"/>
    <p:sldId id="314" r:id="rId30"/>
    <p:sldId id="318" r:id="rId31"/>
    <p:sldId id="319" r:id="rId32"/>
    <p:sldId id="321" r:id="rId33"/>
    <p:sldId id="320" r:id="rId34"/>
    <p:sldId id="322" r:id="rId35"/>
    <p:sldId id="323" r:id="rId36"/>
    <p:sldId id="324" r:id="rId37"/>
    <p:sldId id="325" r:id="rId38"/>
    <p:sldId id="326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94664"/>
  </p:normalViewPr>
  <p:slideViewPr>
    <p:cSldViewPr>
      <p:cViewPr>
        <p:scale>
          <a:sx n="120" d="100"/>
          <a:sy n="120" d="100"/>
        </p:scale>
        <p:origin x="183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590073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</a:t>
            </a:r>
            <a:r>
              <a:rPr lang="en-US" dirty="0" err="1" smtClean="0">
                <a:solidFill>
                  <a:srgbClr val="FF0000"/>
                </a:solidFill>
              </a:rPr>
              <a:t>frequancy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</a:t>
            </a:r>
            <a:r>
              <a:rPr lang="en-US" sz="2400" b="1" dirty="0" smtClean="0"/>
              <a:t>be highly influenced by </a:t>
            </a:r>
            <a:r>
              <a:rPr lang="en-US" sz="2400" b="1" dirty="0" smtClean="0"/>
              <a:t>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Move to Desktop ConsGen2018 folder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Examining genetic diversity at three levels</a:t>
            </a:r>
          </a:p>
          <a:p>
            <a:pPr lvl="1"/>
            <a:r>
              <a:rPr lang="en-US" sz="2400" dirty="0" smtClean="0"/>
              <a:t>Among subpopulations (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Among populations within groups </a:t>
            </a:r>
          </a:p>
          <a:p>
            <a:pPr lvl="1"/>
            <a:r>
              <a:rPr lang="en-US" sz="2400" dirty="0" smtClean="0"/>
              <a:t>Among groups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Several R packages: ade4, </a:t>
            </a:r>
            <a:r>
              <a:rPr lang="en-US" sz="2800" dirty="0" err="1" smtClean="0"/>
              <a:t>pegas</a:t>
            </a:r>
            <a:r>
              <a:rPr lang="en-US" sz="2800" dirty="0" smtClean="0"/>
              <a:t>, </a:t>
            </a:r>
            <a:r>
              <a:rPr lang="en-US" sz="2800" dirty="0" err="1" smtClean="0"/>
              <a:t>poppr</a:t>
            </a:r>
            <a:endParaRPr lang="en-US" sz="2800" cap="small" dirty="0" smtClean="0"/>
          </a:p>
          <a:p>
            <a:endParaRPr lang="en-US" sz="2800" cap="small" dirty="0" smtClean="0"/>
          </a:p>
          <a:p>
            <a:r>
              <a:rPr lang="en-US" sz="2800" dirty="0" smtClean="0"/>
              <a:t>Graphical: </a:t>
            </a:r>
            <a:r>
              <a:rPr lang="en-US" sz="2800" cap="small" dirty="0" err="1" smtClean="0"/>
              <a:t>Arlequin</a:t>
            </a:r>
            <a:r>
              <a:rPr lang="en-US" sz="2800" dirty="0" smtClean="0"/>
              <a:t> 3.5 (</a:t>
            </a:r>
            <a:r>
              <a:rPr lang="en-US" sz="2800" dirty="0" err="1" smtClean="0"/>
              <a:t>Excoffier</a:t>
            </a:r>
            <a:r>
              <a:rPr lang="en-US" sz="2800" dirty="0" smtClean="0"/>
              <a:t> and </a:t>
            </a:r>
            <a:r>
              <a:rPr lang="en-US" sz="2800" dirty="0" err="1" smtClean="0"/>
              <a:t>Lischer</a:t>
            </a:r>
            <a:r>
              <a:rPr lang="en-US" sz="2800" dirty="0" smtClean="0"/>
              <a:t> 2010)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331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162800" cy="43513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3048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Locus</a:t>
            </a:r>
            <a:r>
              <a:rPr lang="en-US" sz="2400" dirty="0" smtClean="0"/>
              <a:t> = location of a gene or other DNA sequence in a genome</a:t>
            </a:r>
          </a:p>
          <a:p>
            <a:endParaRPr lang="en-US" sz="2400" dirty="0" smtClean="0"/>
          </a:p>
          <a:p>
            <a:r>
              <a:rPr lang="en-US" sz="2400" b="1" dirty="0"/>
              <a:t>Allele</a:t>
            </a:r>
            <a:r>
              <a:rPr lang="en-US" sz="2400" dirty="0"/>
              <a:t> = variant form of a locus</a:t>
            </a:r>
          </a:p>
          <a:p>
            <a:endParaRPr lang="en-US" sz="2400" dirty="0"/>
          </a:p>
          <a:p>
            <a:r>
              <a:rPr lang="en-US" sz="2400" b="1" dirty="0" err="1" smtClean="0"/>
              <a:t>Heterozygosity</a:t>
            </a:r>
            <a:r>
              <a:rPr lang="en-US" sz="2400" dirty="0" smtClean="0"/>
              <a:t> = proportion of diploid genotypes composed of two different alleles</a:t>
            </a:r>
          </a:p>
          <a:p>
            <a:endParaRPr lang="en-US" sz="2400" dirty="0"/>
          </a:p>
          <a:p>
            <a:r>
              <a:rPr lang="en-US" sz="2400" b="1" dirty="0"/>
              <a:t>Haplotype</a:t>
            </a:r>
            <a:r>
              <a:rPr lang="en-US" sz="2400" dirty="0"/>
              <a:t> = group of genes or other loci inherited together from a single </a:t>
            </a:r>
            <a:r>
              <a:rPr lang="en-US" sz="2400" dirty="0" smtClean="0"/>
              <a:t>parent</a:t>
            </a:r>
          </a:p>
          <a:p>
            <a:pPr lvl="1"/>
            <a:r>
              <a:rPr lang="en-US" dirty="0" smtClean="0"/>
              <a:t>Mitochondrial DNA = usually inherited </a:t>
            </a:r>
            <a:r>
              <a:rPr lang="en-US" dirty="0" err="1" smtClean="0"/>
              <a:t>uniparentally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analogous to heterozygosity; calculated for haplotypes to provide a measure of diversity.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If this number is the same or similar to π, then neutrality is assumed for the molecular marker in question. </a:t>
            </a:r>
            <a:r>
              <a:rPr lang="en-US" sz="1700" b="1" dirty="0" smtClean="0"/>
              <a:t>Tajima’s D</a:t>
            </a:r>
            <a:r>
              <a:rPr lang="en-US" sz="1700" dirty="0" smtClean="0"/>
              <a:t> provides a test of this hypothesis.</a:t>
            </a:r>
            <a:endParaRPr lang="en-US" sz="1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447800"/>
            <a:ext cx="76962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2815</TotalTime>
  <Words>1749</Words>
  <Application>Microsoft Macintosh PowerPoint</Application>
  <PresentationFormat>On-screen Show (4:3)</PresentationFormat>
  <Paragraphs>277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1: Is my genetic marker neutral?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PowerPoint Presentation</vt:lpstr>
      <vt:lpstr>AMOVA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203</cp:revision>
  <cp:lastPrinted>2014-01-15T01:50:06Z</cp:lastPrinted>
  <dcterms:created xsi:type="dcterms:W3CDTF">2006-08-16T00:00:00Z</dcterms:created>
  <dcterms:modified xsi:type="dcterms:W3CDTF">2018-02-13T17:39:58Z</dcterms:modified>
</cp:coreProperties>
</file>